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7" r:id="rId6"/>
    <p:sldId id="257" r:id="rId7"/>
    <p:sldId id="258" r:id="rId8"/>
    <p:sldId id="259" r:id="rId9"/>
    <p:sldId id="260" r:id="rId10"/>
    <p:sldId id="261" r:id="rId11"/>
    <p:sldId id="265" r:id="rId12"/>
    <p:sldId id="266" r:id="rId13"/>
    <p:sldId id="262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5" autoAdjust="0"/>
    <p:restoredTop sz="87633" autoAdjust="0"/>
  </p:normalViewPr>
  <p:slideViewPr>
    <p:cSldViewPr>
      <p:cViewPr varScale="1">
        <p:scale>
          <a:sx n="114" d="100"/>
          <a:sy n="114" d="100"/>
        </p:scale>
        <p:origin x="192" y="456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468" y="87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6/16/16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6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© Copyright 2014 Hewlett-Packard Development Company, L.P. </a:t>
            </a:r>
            <a:r>
              <a:rPr lang="en-US" sz="700" b="0" i="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ogo"/>
          <p:cNvSpPr>
            <a:spLocks noChangeAspect="1" noEditPoints="1"/>
          </p:cNvSpPr>
          <p:nvPr userDrawn="1"/>
        </p:nvSpPr>
        <p:spPr bwMode="black">
          <a:xfrm>
            <a:off x="9925748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5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2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 userDrawn="1"/>
        </p:nvSpPr>
        <p:spPr bwMode="invGray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Copyright 2014 Hewlett-Packard Development Company, L.P. 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121" y="304800"/>
            <a:ext cx="9141619" cy="2743200"/>
          </a:xfrm>
        </p:spPr>
        <p:txBody>
          <a:bodyPr anchor="t"/>
          <a:lstStyle>
            <a:lvl1pPr marL="233363" indent="-233363" algn="l">
              <a:defRPr sz="4400" b="1" cap="none" spc="-100" baseline="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quoted person’s name, title and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Copyright 2014 Hewlett-Packard Development Company, L.P. 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invGray">
          <a:xfrm>
            <a:off x="9925747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9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Copyright 2014 Hewlett-Packard Development Company, L.P. 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invGray">
          <a:xfrm>
            <a:off x="9925747" y="377225"/>
            <a:ext cx="1883664" cy="1883664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845" y="1001854"/>
            <a:ext cx="10820123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399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845" y="313419"/>
            <a:ext cx="10820123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798" y="1584962"/>
            <a:ext cx="10823677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950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 userDrawn="1"/>
        </p:nvSpPr>
        <p:spPr bwMode="invGray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Copyright 2014 Hewlett-Packard Development Company, L.P. 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8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75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32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3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1722" y="6478524"/>
            <a:ext cx="284405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pyright"/>
          <p:cNvSpPr txBox="1"/>
          <p:nvPr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© Copyright 2014 Hewlett-Packard Development Company, L.P. </a:t>
            </a:r>
            <a:r>
              <a:rPr lang="en-US" sz="700" b="0" i="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11" name="logo"/>
          <p:cNvSpPr>
            <a:spLocks noChangeAspect="1" noEditPoints="1"/>
          </p:cNvSpPr>
          <p:nvPr userDrawn="1"/>
        </p:nvSpPr>
        <p:spPr bwMode="black">
          <a:xfrm>
            <a:off x="11586740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3" r:id="rId3"/>
    <p:sldLayoutId id="2147483651" r:id="rId4"/>
    <p:sldLayoutId id="2147483661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2" r:id="rId11"/>
    <p:sldLayoutId id="2147483650" r:id="rId12"/>
    <p:sldLayoutId id="2147483663" r:id="rId13"/>
    <p:sldLayoutId id="2147483664" r:id="rId14"/>
    <p:sldLayoutId id="2147483654" r:id="rId15"/>
    <p:sldLayoutId id="2147483665" r:id="rId16"/>
    <p:sldLayoutId id="2147483655" r:id="rId17"/>
    <p:sldLayoutId id="2147483652" r:id="rId18"/>
    <p:sldLayoutId id="2147483653" r:id="rId19"/>
    <p:sldLayoutId id="2147483666" r:id="rId20"/>
    <p:sldLayoutId id="2147483667" r:id="rId21"/>
    <p:sldLayoutId id="2147483668" r:id="rId22"/>
    <p:sldLayoutId id="2147483669" r:id="rId23"/>
    <p:sldLayoutId id="2147483656" r:id="rId24"/>
    <p:sldLayoutId id="2147483657" r:id="rId25"/>
    <p:sldLayoutId id="2147483670" r:id="rId26"/>
    <p:sldLayoutId id="2147483671" r:id="rId27"/>
    <p:sldLayoutId id="2147483672" r:id="rId28"/>
    <p:sldLayoutId id="2147483658" r:id="rId29"/>
    <p:sldLayoutId id="2147483659" r:id="rId30"/>
    <p:sldLayoutId id="2147483679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hyperlink" Target="http://www.google.co.il/url?sa=i&amp;rct=j&amp;q=&amp;esrc=s&amp;frm=1&amp;source=images&amp;cd=&amp;cad=rja&amp;docid=2uByBetZ79itZM&amp;tbnid=SI6a8fVlEBY2DM:&amp;ved=0CAUQjRw&amp;url=http://he.wikipedia.org/wiki/%D7%AA%D7%9E%D7%99_4&amp;ei=x2LbUujwBYXG0QXv5ICwCg&amp;bvm=bv.59568121,d.ZG4&amp;psig=AFQjCNGwhAo9ckEHuNw-4dTLQsgHXuAggQ&amp;ust=1390195770355662" TargetMode="External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hyperlink" Target="http://www.google.co.il/url?sa=i&amp;rct=j&amp;q=&amp;esrc=s&amp;frm=1&amp;source=images&amp;cd=&amp;cad=rja&amp;docid=yOfQmC8MpLiSyM&amp;tbnid=jQQooCRWQRTB5M:&amp;ved=0CAUQjRw&amp;url=http://www.tovtoda.co.il/Article.aspx?id=402&amp;ei=XmPbUvkr7ZvTBcuZgcAG&amp;bvm=bv.59568121,d.ZG4&amp;psig=AFQjCNH3nguS71Ft109YcSDyu01F2T4KDQ&amp;ust=1390195921155731" TargetMode="External"/><Relationship Id="rId10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764" y="2276872"/>
            <a:ext cx="11305256" cy="1554480"/>
          </a:xfrm>
        </p:spPr>
        <p:txBody>
          <a:bodyPr/>
          <a:lstStyle/>
          <a:p>
            <a:r>
              <a:rPr lang="en-US" sz="4400" dirty="0" smtClean="0"/>
              <a:t>Leak detection pilot (water conservation project )</a:t>
            </a:r>
            <a:br>
              <a:rPr lang="en-US" sz="4400" dirty="0" smtClean="0"/>
            </a:br>
            <a:r>
              <a:rPr lang="en-US" sz="4400" dirty="0" smtClean="0"/>
              <a:t>Israel Mercury (MYD)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Orly Artsi, Yochanan Mor</a:t>
            </a:r>
          </a:p>
          <a:p>
            <a:r>
              <a:rPr lang="en-US" dirty="0" smtClean="0"/>
              <a:t>Sep-2014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 and scope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0" y="1556792"/>
            <a:ext cx="10969943" cy="4800600"/>
          </a:xfrm>
        </p:spPr>
        <p:txBody>
          <a:bodyPr/>
          <a:lstStyle/>
          <a:p>
            <a:r>
              <a:rPr lang="en-US" dirty="0" smtClean="0"/>
              <a:t>The present global “sweet water” situation guide us to save water in stress and in other </a:t>
            </a:r>
            <a:r>
              <a:rPr lang="en-US" dirty="0"/>
              <a:t>countries </a:t>
            </a:r>
            <a:r>
              <a:rPr lang="en-US" dirty="0" smtClean="0"/>
              <a:t>by monitor and repair leaks.</a:t>
            </a:r>
          </a:p>
          <a:p>
            <a:r>
              <a:rPr lang="en-US" dirty="0" smtClean="0"/>
              <a:t>During the water conservation discussions we faced  a problem where there are leaks in the pipelines infrastructure almost everywhere. Normally not big leaks but can be many small lacks.</a:t>
            </a:r>
          </a:p>
          <a:p>
            <a:r>
              <a:rPr lang="en-US" dirty="0" smtClean="0"/>
              <a:t>The Australian government survey found ~ 20-25% of the water “disappear”  because of leaks inside the facility.</a:t>
            </a:r>
          </a:p>
          <a:p>
            <a:r>
              <a:rPr lang="en-US" dirty="0" smtClean="0"/>
              <a:t>From time to time we face one time damage events </a:t>
            </a:r>
            <a:r>
              <a:rPr lang="en-US" dirty="0"/>
              <a:t>in our sites </a:t>
            </a:r>
            <a:r>
              <a:rPr lang="en-US" dirty="0" smtClean="0"/>
              <a:t>due to “water flooding”,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b="1" dirty="0" smtClean="0"/>
              <a:t>The scope of this work is to demonstrate the necessity using leak detection system and give guidelines how \ where to use detection systems in HP facilities.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1804" y="1204251"/>
            <a:ext cx="1338773" cy="3525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u="sng" dirty="0" smtClean="0">
                <a:solidFill>
                  <a:srgbClr val="00B0F0"/>
                </a:solidFill>
              </a:rPr>
              <a:t>Objectives: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804" y="4012563"/>
            <a:ext cx="1338773" cy="3525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u="sng" dirty="0" smtClean="0">
                <a:solidFill>
                  <a:srgbClr val="00B0F0"/>
                </a:solidFill>
              </a:rPr>
              <a:t>Scope:</a:t>
            </a:r>
          </a:p>
        </p:txBody>
      </p:sp>
    </p:spTree>
    <p:extLst>
      <p:ext uri="{BB962C8B-B14F-4D97-AF65-F5344CB8AC3E}">
        <p14:creationId xmlns:p14="http://schemas.microsoft.com/office/powerpoint/2010/main" val="1021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 joined with Israeli company name Aqua-</a:t>
            </a:r>
            <a:r>
              <a:rPr lang="en-US" dirty="0" err="1" smtClean="0"/>
              <a:t>Rimat</a:t>
            </a:r>
            <a:r>
              <a:rPr lang="en-US" dirty="0" smtClean="0"/>
              <a:t> to preform pilot in MYD 3 buildings, Yehud Israel. The pilot was running on day to day bases with the help of ISS that manage the site.</a:t>
            </a:r>
          </a:p>
          <a:p>
            <a:r>
              <a:rPr lang="en-US" dirty="0" smtClean="0"/>
              <a:t>The pilot start as describe below and the data analyze for period before (purple) and after (Blue):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device send GSM signal every 1 min to web site consolidate all data. The data can seen in the WWW and send to the user phone. Max size pip can operate with this device is 2”.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34543"/>
              </p:ext>
            </p:extLst>
          </p:nvPr>
        </p:nvGraphicFramePr>
        <p:xfrm>
          <a:off x="909836" y="2276872"/>
          <a:ext cx="9505062" cy="129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</a:tblGrid>
              <a:tr h="376875"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1/13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2/13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3/13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4/13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5/13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6/13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7/13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8/13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9/13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10/13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11/13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12/13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1/14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2/14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3/14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4/14</a:t>
                      </a:r>
                      <a:endParaRPr lang="en-US" sz="105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dirty="0" smtClean="0"/>
                        <a:t>5/14</a:t>
                      </a:r>
                      <a:endParaRPr lang="en-US" sz="1050" dirty="0"/>
                    </a:p>
                  </a:txBody>
                  <a:tcPr marT="45729" marB="45729"/>
                </a:tc>
              </a:tr>
              <a:tr h="305687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M1</a:t>
                      </a:r>
                      <a:endParaRPr lang="en-US" sz="12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</a:tr>
              <a:tr h="305687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M2</a:t>
                      </a:r>
                      <a:endParaRPr lang="en-US" sz="12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</a:tr>
              <a:tr h="305687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M3</a:t>
                      </a:r>
                      <a:endParaRPr lang="en-US" sz="12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200" dirty="0"/>
                    </a:p>
                  </a:txBody>
                  <a:tcPr marT="45729" marB="45729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62305" y="2705998"/>
            <a:ext cx="2276106" cy="2734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| Start pilot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6420" y="3299565"/>
            <a:ext cx="2276106" cy="2734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| Start pilot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4781" y="3011533"/>
            <a:ext cx="2276106" cy="2734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| Start pilot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318" y="4493838"/>
            <a:ext cx="1925549" cy="16714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716" y="4493838"/>
            <a:ext cx="2342803" cy="16604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7318548" y="2716941"/>
            <a:ext cx="360040" cy="198521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1" name="Right Arrow 10"/>
          <p:cNvSpPr/>
          <p:nvPr/>
        </p:nvSpPr>
        <p:spPr>
          <a:xfrm>
            <a:off x="9478788" y="3022476"/>
            <a:ext cx="360040" cy="198521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2" name="Right Arrow 11"/>
          <p:cNvSpPr/>
          <p:nvPr/>
        </p:nvSpPr>
        <p:spPr>
          <a:xfrm>
            <a:off x="7318548" y="3324908"/>
            <a:ext cx="360040" cy="198521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66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27" y="3645024"/>
            <a:ext cx="10969943" cy="2739009"/>
          </a:xfrm>
        </p:spPr>
        <p:txBody>
          <a:bodyPr/>
          <a:lstStyle/>
          <a:p>
            <a:r>
              <a:rPr lang="en-US" dirty="0" smtClean="0"/>
              <a:t>Meters installed in office floor, dining room, gardens </a:t>
            </a:r>
            <a:r>
              <a:rPr lang="en-US" u="sng" dirty="0" smtClean="0"/>
              <a:t>but NOT all the site fully covered</a:t>
            </a:r>
            <a:r>
              <a:rPr lang="en-US" dirty="0" smtClean="0"/>
              <a:t>! </a:t>
            </a:r>
            <a:endParaRPr lang="he-IL" dirty="0" smtClean="0"/>
          </a:p>
          <a:p>
            <a:r>
              <a:rPr lang="en-US" dirty="0" smtClean="0"/>
              <a:t>Pilot exclude parking's space</a:t>
            </a:r>
          </a:p>
          <a:p>
            <a:r>
              <a:rPr lang="en-US" dirty="0" smtClean="0"/>
              <a:t>HC – on site employees (Mob, </a:t>
            </a:r>
            <a:r>
              <a:rPr lang="en-US" dirty="0" err="1" smtClean="0"/>
              <a:t>Ded</a:t>
            </a:r>
            <a:r>
              <a:rPr lang="en-US" dirty="0" smtClean="0"/>
              <a:t>, No office, N\A)</a:t>
            </a:r>
          </a:p>
          <a:p>
            <a:r>
              <a:rPr lang="en-US" dirty="0" smtClean="0"/>
              <a:t>HC- NO significant change in HC detected trough the period before the pilot and until the end</a:t>
            </a:r>
          </a:p>
          <a:p>
            <a:r>
              <a:rPr lang="en-US" dirty="0" smtClean="0"/>
              <a:t>Major alerts stand for leaks &gt; 150 L</a:t>
            </a:r>
          </a:p>
          <a:p>
            <a:r>
              <a:rPr lang="en-US" dirty="0" smtClean="0"/>
              <a:t>Minor alerts stand for leaks &lt; 150 L and greater than 2 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94" y="1412776"/>
            <a:ext cx="9915522" cy="1744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5333" y="2168311"/>
            <a:ext cx="288032" cy="2302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8828" y="2627421"/>
            <a:ext cx="304537" cy="345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5333" y="2439736"/>
            <a:ext cx="288032" cy="2302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304800"/>
            <a:ext cx="6643048" cy="762000"/>
          </a:xfrm>
        </p:spPr>
        <p:txBody>
          <a:bodyPr/>
          <a:lstStyle/>
          <a:p>
            <a:r>
              <a:rPr lang="en-US" dirty="0" smtClean="0"/>
              <a:t>Results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40768"/>
            <a:ext cx="11173603" cy="1512168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altLang="he-IL" dirty="0"/>
              <a:t>Significant reduction at M1 and M2, and an increase at M3 (resulting from pipes which are not covered by the Leak </a:t>
            </a:r>
            <a:r>
              <a:rPr lang="en-US" altLang="he-IL" dirty="0" smtClean="0"/>
              <a:t>Buster, see comment below) </a:t>
            </a:r>
          </a:p>
          <a:p>
            <a:r>
              <a:rPr lang="en-US" altLang="he-IL" dirty="0" smtClean="0"/>
              <a:t>Overall Savings </a:t>
            </a:r>
            <a:r>
              <a:rPr lang="en-US" altLang="he-IL" dirty="0"/>
              <a:t>of </a:t>
            </a:r>
            <a:r>
              <a:rPr lang="en-US" altLang="he-IL" dirty="0" smtClean="0"/>
              <a:t>12% </a:t>
            </a:r>
            <a:r>
              <a:rPr lang="en-US" altLang="he-IL" dirty="0"/>
              <a:t>in water consumption in all </a:t>
            </a:r>
            <a:r>
              <a:rPr lang="en-US" altLang="he-IL" dirty="0" smtClean="0"/>
              <a:t>buildings (municipal bills checkup)</a:t>
            </a:r>
            <a:br>
              <a:rPr lang="en-US" altLang="he-IL" dirty="0" smtClean="0"/>
            </a:br>
            <a:r>
              <a:rPr lang="en-US" altLang="he-IL" dirty="0" smtClean="0"/>
              <a:t>before </a:t>
            </a:r>
            <a:r>
              <a:rPr lang="en-US" altLang="he-IL" dirty="0"/>
              <a:t>taking into account savings by water damage </a:t>
            </a:r>
            <a:r>
              <a:rPr lang="en-US" altLang="he-IL" dirty="0" smtClean="0"/>
              <a:t>prevention </a:t>
            </a:r>
            <a:r>
              <a:rPr lang="en-US" altLang="he-IL" sz="1400" dirty="0"/>
              <a:t>(Statistically- there is a water damage every two- to three </a:t>
            </a:r>
            <a:r>
              <a:rPr lang="en-US" altLang="he-IL" sz="1400" dirty="0" smtClean="0"/>
              <a:t>years).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7247" y="3015614"/>
            <a:ext cx="2869780" cy="24079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u="sng" dirty="0" smtClean="0"/>
              <a:t>Avg M^3 a month before\ after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35" y="3284984"/>
            <a:ext cx="5856519" cy="3285716"/>
          </a:xfrm>
          <a:prstGeom prst="rect">
            <a:avLst/>
          </a:prstGeom>
        </p:spPr>
      </p:pic>
      <p:sp>
        <p:nvSpPr>
          <p:cNvPr id="6" name="הסבר מלבני מעוגל 10"/>
          <p:cNvSpPr/>
          <p:nvPr/>
        </p:nvSpPr>
        <p:spPr>
          <a:xfrm>
            <a:off x="8715065" y="3933056"/>
            <a:ext cx="3254384" cy="1440160"/>
          </a:xfrm>
          <a:prstGeom prst="wedgeRoundRectCallout">
            <a:avLst>
              <a:gd name="adj1" fmla="val -72709"/>
              <a:gd name="adj2" fmla="val 40652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200" dirty="0">
                <a:solidFill>
                  <a:schemeClr val="bg1"/>
                </a:solidFill>
              </a:rPr>
              <a:t>Several exceptional events </a:t>
            </a:r>
            <a:r>
              <a:rPr lang="en-US" sz="1200" dirty="0" smtClean="0">
                <a:solidFill>
                  <a:schemeClr val="bg1"/>
                </a:solidFill>
              </a:rPr>
              <a:t>effected the test after </a:t>
            </a:r>
            <a:r>
              <a:rPr lang="en-US" sz="1200" dirty="0">
                <a:solidFill>
                  <a:schemeClr val="bg1"/>
                </a:solidFill>
              </a:rPr>
              <a:t>the </a:t>
            </a:r>
            <a:r>
              <a:rPr lang="en-US" sz="1200" dirty="0" smtClean="0">
                <a:solidFill>
                  <a:schemeClr val="bg1"/>
                </a:solidFill>
              </a:rPr>
              <a:t>sys </a:t>
            </a:r>
            <a:r>
              <a:rPr lang="en-US" sz="1200" dirty="0">
                <a:solidFill>
                  <a:schemeClr val="bg1"/>
                </a:solidFill>
              </a:rPr>
              <a:t>installed: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Sprinklers drain </a:t>
            </a: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Change the water  in dining room softener water sys</a:t>
            </a: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Backflow preventer</a:t>
            </a: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Empting </a:t>
            </a:r>
            <a:r>
              <a:rPr lang="en-US" sz="1200" dirty="0" smtClean="0">
                <a:solidFill>
                  <a:schemeClr val="bg1"/>
                </a:solidFill>
              </a:rPr>
              <a:t>building fire </a:t>
            </a:r>
            <a:r>
              <a:rPr lang="en-US" sz="1200" dirty="0">
                <a:solidFill>
                  <a:schemeClr val="bg1"/>
                </a:solidFill>
              </a:rPr>
              <a:t>water reservoir</a:t>
            </a:r>
            <a:endParaRPr lang="he-IL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9386" y="3371183"/>
            <a:ext cx="304537" cy="345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102524" y="3412818"/>
            <a:ext cx="83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+</a:t>
            </a:r>
            <a:r>
              <a:rPr lang="he-IL" altLang="en-US" sz="1200" dirty="0" smtClean="0">
                <a:latin typeface="Arial" panose="020B0604020202020204" pitchFamily="34" charset="0"/>
              </a:rPr>
              <a:t>8</a:t>
            </a:r>
            <a:r>
              <a:rPr lang="en-US" altLang="en-US" sz="1200" dirty="0" smtClean="0">
                <a:latin typeface="Arial" panose="020B0604020202020204" pitchFamily="34" charset="0"/>
              </a:rPr>
              <a:t>%</a:t>
            </a:r>
            <a:endParaRPr lang="he-IL" altLang="en-US" sz="1200" dirty="0">
              <a:latin typeface="Arial" panose="020B06040202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600028" y="4734994"/>
            <a:ext cx="83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-</a:t>
            </a:r>
            <a:r>
              <a:rPr lang="he-IL" altLang="en-US" sz="1200" dirty="0" smtClean="0">
                <a:latin typeface="Arial" panose="020B0604020202020204" pitchFamily="34" charset="0"/>
              </a:rPr>
              <a:t>27</a:t>
            </a:r>
            <a:r>
              <a:rPr lang="en-US" altLang="en-US" sz="1200" dirty="0" smtClean="0">
                <a:latin typeface="Arial" panose="020B0604020202020204" pitchFamily="34" charset="0"/>
              </a:rPr>
              <a:t>%</a:t>
            </a:r>
            <a:endParaRPr lang="he-IL" altLang="en-US" sz="1200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4780" y="4725144"/>
            <a:ext cx="288032" cy="2302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400228" y="4448145"/>
            <a:ext cx="83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-28%</a:t>
            </a:r>
            <a:endParaRPr lang="he-IL" altLang="en-US" sz="1200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4284" y="4438295"/>
            <a:ext cx="288032" cy="2302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ROI map for the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28" y="4362399"/>
            <a:ext cx="10969943" cy="2018929"/>
          </a:xfrm>
        </p:spPr>
        <p:txBody>
          <a:bodyPr/>
          <a:lstStyle/>
          <a:p>
            <a:r>
              <a:rPr lang="en-US" dirty="0" smtClean="0"/>
              <a:t>Point Nu’4: According to the Australian government survey in offices done 2009 the avg leaks estimate on the level of ~20 %  </a:t>
            </a:r>
          </a:p>
          <a:p>
            <a:r>
              <a:rPr lang="en-US" dirty="0" smtClean="0"/>
              <a:t>Point Nu’ 7 estimate one time event may happened from time to time generate massive expense like carpet damage.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006909"/>
              </p:ext>
            </p:extLst>
          </p:nvPr>
        </p:nvGraphicFramePr>
        <p:xfrm>
          <a:off x="2638028" y="1124744"/>
          <a:ext cx="7139879" cy="296141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2970"/>
                <a:gridCol w="4438303"/>
                <a:gridCol w="836202"/>
                <a:gridCol w="836202"/>
                <a:gridCol w="836202"/>
              </a:tblGrid>
              <a:tr h="29853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</a:tr>
              <a:tr h="29853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Number of units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</a:tr>
              <a:tr h="29853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Investment ($)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</a:tr>
              <a:tr h="29853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Yearly water consumption * ($)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4,559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6,613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11,874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</a:tr>
              <a:tr h="29853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Saving water consumption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-28%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</a:tr>
              <a:tr h="29853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Yearly return ($)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1,185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2,166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 return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</a:tr>
              <a:tr h="57317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yearly return for moderate water damage estimate ($)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</a:tr>
              <a:tr h="29853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ROI (years)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 return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</a:tr>
              <a:tr h="29853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* Based on 2013 overall consumption, 9.3 Nis per cubic meter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P Simplified" panose="020B0604020204020204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78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16632"/>
            <a:ext cx="10969943" cy="762000"/>
          </a:xfrm>
        </p:spPr>
        <p:txBody>
          <a:bodyPr/>
          <a:lstStyle/>
          <a:p>
            <a:r>
              <a:rPr lang="en-US" dirty="0" smtClean="0"/>
              <a:t>Main leaks detected through the pilot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4"/>
          <a:stretch>
            <a:fillRect/>
          </a:stretch>
        </p:blipFill>
        <p:spPr bwMode="auto">
          <a:xfrm>
            <a:off x="584266" y="1159904"/>
            <a:ext cx="16795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4" b="13518"/>
          <a:stretch>
            <a:fillRect/>
          </a:stretch>
        </p:blipFill>
        <p:spPr bwMode="auto">
          <a:xfrm>
            <a:off x="2470895" y="1148792"/>
            <a:ext cx="17430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546" y="1159904"/>
            <a:ext cx="140382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500" b="1" dirty="0">
                <a:solidFill>
                  <a:schemeClr val="bg1"/>
                </a:solidFill>
                <a:latin typeface="Tahoma" panose="020B0604030504040204" pitchFamily="34" charset="0"/>
              </a:rPr>
              <a:t>Urinals</a:t>
            </a:r>
            <a:endParaRPr lang="he-IL" altLang="he-IL" sz="15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422004" y="1148792"/>
            <a:ext cx="15442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500" b="1" dirty="0">
                <a:solidFill>
                  <a:schemeClr val="bg1"/>
                </a:solidFill>
                <a:latin typeface="Tahoma" panose="020B0604030504040204" pitchFamily="34" charset="0"/>
              </a:rPr>
              <a:t>Running </a:t>
            </a:r>
            <a:endParaRPr lang="en-US" altLang="he-IL" sz="1500" b="1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5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toilets</a:t>
            </a:r>
            <a:endParaRPr lang="he-IL" altLang="he-IL" sz="15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6"/>
          <a:stretch>
            <a:fillRect/>
          </a:stretch>
        </p:blipFill>
        <p:spPr bwMode="auto">
          <a:xfrm>
            <a:off x="8841829" y="1332941"/>
            <a:ext cx="198596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8830716" y="1152684"/>
            <a:ext cx="1866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500" b="1" dirty="0">
                <a:latin typeface="Tahoma" panose="020B0604030504040204" pitchFamily="34" charset="0"/>
              </a:rPr>
              <a:t>Forgotten open faucets</a:t>
            </a:r>
            <a:endParaRPr lang="he-IL" altLang="he-IL" sz="1500" b="1" dirty="0">
              <a:latin typeface="Tahoma" panose="020B0604030504040204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4" b="13518"/>
          <a:stretch>
            <a:fillRect/>
          </a:stretch>
        </p:blipFill>
        <p:spPr bwMode="auto">
          <a:xfrm>
            <a:off x="4415855" y="1140987"/>
            <a:ext cx="17430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366220" y="1144722"/>
            <a:ext cx="16971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500" b="1" dirty="0">
                <a:solidFill>
                  <a:schemeClr val="bg1"/>
                </a:solidFill>
                <a:latin typeface="Tahoma" panose="020B0604030504040204" pitchFamily="34" charset="0"/>
              </a:rPr>
              <a:t>Unsealed </a:t>
            </a:r>
            <a:endParaRPr lang="en-US" altLang="he-IL" sz="1500" b="1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5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toilet</a:t>
            </a:r>
            <a:endParaRPr lang="he-IL" altLang="he-IL" sz="15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23" y="1409275"/>
            <a:ext cx="23717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6166420" y="1122656"/>
            <a:ext cx="204192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500" b="1" dirty="0">
                <a:latin typeface="Tahoma" panose="020B0604030504040204" pitchFamily="34" charset="0"/>
              </a:rPr>
              <a:t>Outdoor sprinkler</a:t>
            </a:r>
            <a:endParaRPr lang="he-IL" altLang="he-IL" sz="1500" b="1" dirty="0">
              <a:latin typeface="Tahom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17019" y="1134504"/>
            <a:ext cx="7366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5" name="Oval 14"/>
          <p:cNvSpPr/>
          <p:nvPr/>
        </p:nvSpPr>
        <p:spPr>
          <a:xfrm>
            <a:off x="5060379" y="2141112"/>
            <a:ext cx="7366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18" name="Picture 10" descr="http://upload.wikimedia.org/wikipedia/commons/4/48/%D7%91%D7%A8_%D7%9E%D7%99%D7%9D_%D7%AA%D7%9E%D7%99_4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96" y="3175856"/>
            <a:ext cx="150495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33" y="3264344"/>
            <a:ext cx="17526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https://encrypted-tbn0.gstatic.com/images?q=tbn:ANd9GcToqSScVHMbcsuo8I_4mXYbJH5n1SPoj4OsJEKI00IckzFBHHF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8" t="3018" r="17018"/>
          <a:stretch>
            <a:fillRect/>
          </a:stretch>
        </p:blipFill>
        <p:spPr bwMode="auto">
          <a:xfrm>
            <a:off x="10960273" y="1118006"/>
            <a:ext cx="1125771" cy="194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8467972" y="5126891"/>
            <a:ext cx="266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>
                <a:latin typeface="Tahoma" panose="020B0604030504040204" pitchFamily="34" charset="0"/>
              </a:rPr>
              <a:t>Automated water machines</a:t>
            </a:r>
            <a:endParaRPr lang="he-IL" altLang="he-IL" sz="1800" dirty="0">
              <a:latin typeface="Tahoma" panose="020B0604030504040204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6556846" y="4973856"/>
            <a:ext cx="2201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he-IL" sz="1800" dirty="0">
                <a:latin typeface="Tahoma" panose="020B0604030504040204" pitchFamily="34" charset="0"/>
              </a:rPr>
              <a:t>Coffee machines</a:t>
            </a:r>
            <a:endParaRPr lang="he-IL" altLang="he-IL" sz="1800" dirty="0">
              <a:latin typeface="Tahoma" panose="020B0604030504040204" pitchFamily="34" charset="0"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10920618" y="1098665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he-IL" sz="1800" dirty="0">
                <a:latin typeface="Tahoma" panose="020B0604030504040204" pitchFamily="34" charset="0"/>
              </a:rPr>
              <a:t>boilers</a:t>
            </a:r>
            <a:endParaRPr lang="he-IL" altLang="he-IL" sz="1800" dirty="0">
              <a:latin typeface="Tahoma" panose="020B0604030504040204" pitchFamily="34" charset="0"/>
            </a:endParaRPr>
          </a:p>
        </p:txBody>
      </p:sp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29" y="2929594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4286902" y="4653136"/>
            <a:ext cx="2133600" cy="53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he-IL" sz="1800" dirty="0">
                <a:latin typeface="Tahoma" panose="020B0604030504040204" pitchFamily="34" charset="0"/>
              </a:rPr>
              <a:t>Flexible toilet pipes</a:t>
            </a:r>
            <a:endParaRPr lang="he-IL" altLang="he-IL" sz="1800" dirty="0">
              <a:latin typeface="Tahoma" panose="020B0604030504040204" pitchFamily="34" charset="0"/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4268730" y="4546078"/>
            <a:ext cx="2097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>
                <a:latin typeface="Tahoma" panose="020B0604030504040204" pitchFamily="34" charset="0"/>
              </a:rPr>
              <a:t>Flexible sink pipes</a:t>
            </a:r>
            <a:endParaRPr lang="he-IL" altLang="he-IL" sz="1800" dirty="0">
              <a:latin typeface="Tahoma" panose="020B0604030504040204" pitchFamily="34" charset="0"/>
            </a:endParaRPr>
          </a:p>
        </p:txBody>
      </p:sp>
      <p:pic>
        <p:nvPicPr>
          <p:cNvPr id="27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9" y="3166194"/>
            <a:ext cx="177641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311809" y="4321038"/>
            <a:ext cx="2176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he-IL" sz="1800" dirty="0">
                <a:latin typeface="Tahoma" panose="020B0604030504040204" pitchFamily="34" charset="0"/>
              </a:rPr>
              <a:t>Hidden connectors</a:t>
            </a:r>
            <a:endParaRPr lang="he-IL" altLang="he-IL" sz="1800" dirty="0">
              <a:latin typeface="Tahoma" panose="020B0604030504040204" pitchFamily="34" charset="0"/>
            </a:endParaRPr>
          </a:p>
        </p:txBody>
      </p:sp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43" y="3437811"/>
            <a:ext cx="14573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2424573" y="4232992"/>
            <a:ext cx="174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>
                <a:latin typeface="Tahoma" panose="020B0604030504040204" pitchFamily="34" charset="0"/>
              </a:rPr>
              <a:t>Poor infrastructure</a:t>
            </a:r>
            <a:endParaRPr lang="he-IL" altLang="he-IL" sz="1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989" y="1303855"/>
            <a:ext cx="116876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3474">
              <a:spcAft>
                <a:spcPts val="533"/>
              </a:spcAft>
              <a:buSzPct val="100000"/>
            </a:pPr>
            <a:r>
              <a:rPr lang="en-US" sz="2800" b="1" dirty="0"/>
              <a:t>Water Meter Monitoring/</a:t>
            </a:r>
            <a:r>
              <a:rPr lang="en-US" sz="2800" dirty="0"/>
              <a:t> </a:t>
            </a:r>
            <a:r>
              <a:rPr lang="en-US" sz="2800" b="1" dirty="0"/>
              <a:t>Leak Detection Site Selection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b="1" dirty="0" smtClean="0"/>
              <a:t>(</a:t>
            </a:r>
            <a:r>
              <a:rPr lang="en-US" sz="2000" b="1" dirty="0"/>
              <a:t>whenever possible, provide separate metering for domestic water,  process water, HVAC make-up water and irrigation water)  </a:t>
            </a:r>
            <a:endParaRPr lang="en-US" sz="2000" b="1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 bwMode="black">
          <a:xfrm>
            <a:off x="333425" y="2492896"/>
            <a:ext cx="11066308" cy="388843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457200" indent="0" algn="ctr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None/>
              <a:defRPr lang="en-US"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tabLst/>
              <a:defRPr sz="1400" b="0" i="0" kern="1200">
                <a:solidFill>
                  <a:schemeClr val="tx1">
                    <a:tint val="75000"/>
                  </a:schemeClr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ctr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When determining where to install, prioritize the following:</a:t>
            </a:r>
          </a:p>
          <a:p>
            <a:r>
              <a:rPr lang="en-US" sz="2133" dirty="0"/>
              <a:t>  </a:t>
            </a:r>
          </a:p>
          <a:p>
            <a:pPr marL="304724" indent="-304724">
              <a:buFont typeface="+mj-lt"/>
              <a:buAutoNum type="arabicPeriod"/>
            </a:pPr>
            <a:r>
              <a:rPr lang="en-US" sz="2133" dirty="0" smtClean="0"/>
              <a:t>Owned site or long lease sites</a:t>
            </a:r>
          </a:p>
          <a:p>
            <a:pPr marL="304724" indent="-304724">
              <a:buFont typeface="+mj-lt"/>
              <a:buAutoNum type="arabicPeriod"/>
            </a:pPr>
            <a:r>
              <a:rPr lang="en-US" sz="2133" dirty="0" smtClean="0"/>
              <a:t>Sites </a:t>
            </a:r>
            <a:r>
              <a:rPr lang="en-US" sz="2133" dirty="0"/>
              <a:t>where voluntary or mandatory water consumption reductions are required</a:t>
            </a:r>
          </a:p>
          <a:p>
            <a:pPr marL="304724" indent="-304724">
              <a:buFont typeface="+mj-lt"/>
              <a:buAutoNum type="arabicPeriod"/>
            </a:pPr>
            <a:r>
              <a:rPr lang="en-US" sz="2133" dirty="0"/>
              <a:t>“Top” water consuming sites</a:t>
            </a:r>
          </a:p>
          <a:p>
            <a:pPr marL="304724" indent="-304724">
              <a:buFont typeface="+mj-lt"/>
              <a:buAutoNum type="arabicPeriod"/>
            </a:pPr>
            <a:r>
              <a:rPr lang="en-US" sz="2133" dirty="0"/>
              <a:t>Sites located in water stressed locations</a:t>
            </a:r>
          </a:p>
          <a:p>
            <a:pPr marL="304724" indent="-304724">
              <a:buFont typeface="+mj-lt"/>
              <a:buAutoNum type="arabicPeriod"/>
            </a:pPr>
            <a:r>
              <a:rPr lang="en-US" sz="2133" dirty="0"/>
              <a:t>Where there is a good ROI for installing the  equipment (less then 5 years)</a:t>
            </a:r>
          </a:p>
          <a:p>
            <a:pPr marL="304724" indent="-304724">
              <a:buFont typeface="+mj-lt"/>
              <a:buAutoNum type="arabicPeriod"/>
            </a:pPr>
            <a:r>
              <a:rPr lang="en-US" sz="2133" dirty="0"/>
              <a:t>Where leaks could  damage building, equipment or have a strong impact to the business (e.g. data centers, labs and </a:t>
            </a:r>
            <a:r>
              <a:rPr lang="en-US" sz="2133" dirty="0" err="1"/>
              <a:t>mfg</a:t>
            </a:r>
            <a:r>
              <a:rPr lang="en-US" sz="2133" dirty="0"/>
              <a:t> areas)</a:t>
            </a:r>
          </a:p>
          <a:p>
            <a:pPr marL="304724" indent="-304724">
              <a:buFont typeface="+mj-lt"/>
              <a:buAutoNum type="arabicPeriod"/>
            </a:pPr>
            <a:r>
              <a:rPr lang="en-US" sz="2133" dirty="0"/>
              <a:t>Older facilities with water system in poor condition</a:t>
            </a:r>
          </a:p>
          <a:p>
            <a:endParaRPr lang="en-US" sz="2133" dirty="0"/>
          </a:p>
        </p:txBody>
      </p:sp>
      <p:sp>
        <p:nvSpPr>
          <p:cNvPr id="4" name="TextBox 3"/>
          <p:cNvSpPr txBox="1"/>
          <p:nvPr/>
        </p:nvSpPr>
        <p:spPr>
          <a:xfrm>
            <a:off x="10466137" y="-6641"/>
            <a:ext cx="148630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474">
              <a:spcAft>
                <a:spcPts val="533"/>
              </a:spcAft>
              <a:buSzPct val="100000"/>
            </a:pPr>
            <a:r>
              <a:rPr lang="en-US" sz="1333" b="1" i="1" dirty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Update: </a:t>
            </a:r>
            <a:r>
              <a:rPr lang="en-US" sz="1333" b="1" i="1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1-Oct-14 </a:t>
            </a:r>
            <a:endParaRPr lang="en-US" sz="1333" b="1" i="1" dirty="0">
              <a:solidFill>
                <a:srgbClr val="FF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756" y="340134"/>
            <a:ext cx="1152128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59BBE4"/>
                </a:solidFill>
              </a:rPr>
              <a:t>Recommendation for installing leak detectors devices</a:t>
            </a:r>
          </a:p>
        </p:txBody>
      </p:sp>
    </p:spTree>
    <p:extLst>
      <p:ext uri="{BB962C8B-B14F-4D97-AF65-F5344CB8AC3E}">
        <p14:creationId xmlns:p14="http://schemas.microsoft.com/office/powerpoint/2010/main" val="33735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Meter Monitoring / Leak Detection System (LDS) Requirements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8854" y="1512307"/>
            <a:ext cx="10393423" cy="2774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086" indent="-457086" defTabSz="573474">
              <a:spcAft>
                <a:spcPts val="533"/>
              </a:spcAft>
              <a:buSzPct val="100000"/>
              <a:buFont typeface="+mj-lt"/>
              <a:buAutoNum type="arabicPeriod"/>
            </a:pPr>
            <a:r>
              <a:rPr lang="en-US" sz="2133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GSM\ TDMA cellular </a:t>
            </a:r>
            <a:r>
              <a:rPr lang="en-US" sz="2133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connection or wired connection</a:t>
            </a:r>
            <a:endParaRPr lang="en-US" sz="2133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  <a:p>
            <a:pPr marL="457086" indent="-457086" defTabSz="573474">
              <a:spcAft>
                <a:spcPts val="533"/>
              </a:spcAft>
              <a:buSzPct val="100000"/>
              <a:buFont typeface="+mj-lt"/>
              <a:buAutoNum type="arabicPeriod"/>
            </a:pPr>
            <a:r>
              <a:rPr lang="en-US" sz="2133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Web control based system with ability for remote shutdown (if required for application)</a:t>
            </a:r>
          </a:p>
          <a:p>
            <a:pPr marL="457086" indent="-457086" defTabSz="573474">
              <a:spcAft>
                <a:spcPts val="533"/>
              </a:spcAft>
              <a:buSzPct val="100000"/>
              <a:buFont typeface="+mj-lt"/>
              <a:buAutoNum type="arabicPeriod"/>
            </a:pPr>
            <a:r>
              <a:rPr lang="en-US" sz="2133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Data extraction capabilities with XLS</a:t>
            </a:r>
          </a:p>
          <a:p>
            <a:pPr marL="457086" indent="-457086" defTabSz="573474">
              <a:spcAft>
                <a:spcPts val="533"/>
              </a:spcAft>
              <a:buSzPct val="100000"/>
              <a:buFont typeface="+mj-lt"/>
              <a:buAutoNum type="arabicPeriod"/>
            </a:pPr>
            <a:r>
              <a:rPr lang="en-US" sz="2133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SPOG compatibility (recommended)</a:t>
            </a:r>
          </a:p>
          <a:p>
            <a:pPr marL="457086" indent="-457086" defTabSz="573474">
              <a:spcAft>
                <a:spcPts val="533"/>
              </a:spcAft>
              <a:buSzPct val="100000"/>
              <a:buFont typeface="+mj-lt"/>
              <a:buAutoNum type="arabicPeriod"/>
            </a:pPr>
            <a:r>
              <a:rPr lang="en-US" sz="2133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Ability to use existing meters (</a:t>
            </a:r>
            <a:r>
              <a:rPr lang="en-US" sz="2133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desirable but ONLY in case the LDS system support it)</a:t>
            </a:r>
            <a:endParaRPr lang="en-US" sz="2133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  <a:p>
            <a:pPr marL="457086" indent="-457086" defTabSz="573474">
              <a:spcAft>
                <a:spcPts val="533"/>
              </a:spcAft>
              <a:buSzPct val="100000"/>
              <a:buFont typeface="+mj-lt"/>
              <a:buAutoNum type="arabicPeriod"/>
            </a:pPr>
            <a:r>
              <a:rPr lang="en-US" sz="2133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Reliable service for the system and device, minimum of 10 year battery life</a:t>
            </a:r>
          </a:p>
          <a:p>
            <a:pPr marL="457086" indent="-457086" defTabSz="573474">
              <a:spcAft>
                <a:spcPts val="533"/>
              </a:spcAft>
              <a:buSzPct val="100000"/>
              <a:buFont typeface="+mj-lt"/>
              <a:buAutoNum type="arabicPeriod"/>
            </a:pPr>
            <a:endParaRPr lang="en-US" sz="2133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6137" y="-6641"/>
            <a:ext cx="160011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474">
              <a:spcAft>
                <a:spcPts val="533"/>
              </a:spcAft>
              <a:buSzPct val="100000"/>
            </a:pPr>
            <a:r>
              <a:rPr lang="en-US" sz="1333" b="1" i="1" dirty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Update: 19-Aug-14 </a:t>
            </a:r>
          </a:p>
        </p:txBody>
      </p:sp>
    </p:spTree>
    <p:extLst>
      <p:ext uri="{BB962C8B-B14F-4D97-AF65-F5344CB8AC3E}">
        <p14:creationId xmlns:p14="http://schemas.microsoft.com/office/powerpoint/2010/main" val="39222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 Standard 16x9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  <a:extLst>
    <a:ext uri="{05A4C25C-085E-4340-85A3-A5531E510DB2}">
      <thm15:themeFamily xmlns:thm15="http://schemas.microsoft.com/office/thememl/2012/main" name="HP_Standard_16x9.potx" id="{99FBD577-6D23-4799-9686-76E11CF006AF}" vid="{E1A039E4-C8D6-455C-AD60-5254A152FB4F}"/>
    </a:ext>
  </a:ext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FE682DB99EA744A9BDBA20F16C75DA" ma:contentTypeVersion="0" ma:contentTypeDescription="Create a new document." ma:contentTypeScope="" ma:versionID="5995050cf6bc3a61cf1091c8242a4ae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75C80A-D545-4785-85AB-616D371F7FBD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EF4B77A-3219-4278-BE09-750094A7E3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6B48D7-A298-4CAF-BB75-1996C3AB6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HPtmp Sep-14</Template>
  <TotalTime>3063</TotalTime>
  <Words>755</Words>
  <Application>Microsoft Macintosh PowerPoint</Application>
  <PresentationFormat>Custom</PresentationFormat>
  <Paragraphs>148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HP Simplified</vt:lpstr>
      <vt:lpstr>Tahoma</vt:lpstr>
      <vt:lpstr>Wingdings</vt:lpstr>
      <vt:lpstr>HP Standard 16x9</vt:lpstr>
      <vt:lpstr>Leak detection pilot (water conservation project ) Israel Mercury (MYD)</vt:lpstr>
      <vt:lpstr>Project objectives and scope </vt:lpstr>
      <vt:lpstr>Definitions </vt:lpstr>
      <vt:lpstr>Pilot information</vt:lpstr>
      <vt:lpstr>Results analysis</vt:lpstr>
      <vt:lpstr>ROI map for the pilot</vt:lpstr>
      <vt:lpstr>Main leaks detected through the pilot</vt:lpstr>
      <vt:lpstr>PowerPoint Presentation</vt:lpstr>
      <vt:lpstr>Water Meter Monitoring / Leak Detection System (LDS) Requirements </vt:lpstr>
      <vt:lpstr>End</vt:lpstr>
    </vt:vector>
  </TitlesOfParts>
  <Company>Hewlett Packard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Mor, Yochanan</dc:creator>
  <cp:lastModifiedBy>Maureen Erbeznik</cp:lastModifiedBy>
  <cp:revision>79</cp:revision>
  <dcterms:created xsi:type="dcterms:W3CDTF">2014-10-01T07:07:07Z</dcterms:created>
  <dcterms:modified xsi:type="dcterms:W3CDTF">2016-06-16T16:56:02Z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2839718</vt:lpwstr>
  </property>
  <property fmtid="{D5CDD505-2E9C-101B-9397-08002B2CF9AE}" pid="3" name="NXPowerLiteSettings">
    <vt:lpwstr>F900050004A000</vt:lpwstr>
  </property>
  <property fmtid="{D5CDD505-2E9C-101B-9397-08002B2CF9AE}" pid="4" name="NXPowerLiteVersion">
    <vt:lpwstr>D6.0.7</vt:lpwstr>
  </property>
  <property fmtid="{D5CDD505-2E9C-101B-9397-08002B2CF9AE}" pid="5" name="ContentTypeId">
    <vt:lpwstr>0x0101003FFE682DB99EA744A9BDBA20F16C75DA</vt:lpwstr>
  </property>
</Properties>
</file>