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14"/>
  </p:notesMasterIdLst>
  <p:sldIdLst>
    <p:sldId id="370" r:id="rId5"/>
    <p:sldId id="379" r:id="rId6"/>
    <p:sldId id="373" r:id="rId7"/>
    <p:sldId id="374" r:id="rId8"/>
    <p:sldId id="382" r:id="rId9"/>
    <p:sldId id="384" r:id="rId10"/>
    <p:sldId id="383" r:id="rId11"/>
    <p:sldId id="385" r:id="rId12"/>
    <p:sldId id="381" r:id="rId13"/>
  </p:sldIdLst>
  <p:sldSz cx="10693400" cy="7561263"/>
  <p:notesSz cx="6858000" cy="9144000"/>
  <p:defaultTextStyle>
    <a:defPPr>
      <a:defRPr lang="he-IL"/>
    </a:defPPr>
    <a:lvl1pPr marL="0" algn="r" defTabSz="104305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r" defTabSz="104305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r" defTabSz="104305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r" defTabSz="104305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r" defTabSz="104305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r" defTabSz="104305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r" defTabSz="104305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r" defTabSz="104305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r" defTabSz="1043056" rtl="1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587"/>
    <a:srgbClr val="5EB0E1"/>
    <a:srgbClr val="261CF0"/>
    <a:srgbClr val="FF9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178" autoAdjust="0"/>
    <p:restoredTop sz="94643"/>
  </p:normalViewPr>
  <p:slideViewPr>
    <p:cSldViewPr>
      <p:cViewPr>
        <p:scale>
          <a:sx n="100" d="100"/>
          <a:sy n="100" d="100"/>
        </p:scale>
        <p:origin x="1256" y="37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854159D-5D8E-4CAB-8BD0-783E22982197}" type="datetimeFigureOut">
              <a:rPr lang="he-IL" smtClean="0"/>
              <a:t>י'/סיון/תשע"ו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E9BF6C9-6759-4A6E-B896-53239D6A53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1854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A184-39C3-4991-9034-0AA59258B35E}" type="datetimeFigureOut">
              <a:rPr lang="he-IL" smtClean="0"/>
              <a:t>י'/סיון/תשע"ו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7058-1F98-4A5E-9DB6-27666B95DB7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A184-39C3-4991-9034-0AA59258B35E}" type="datetimeFigureOut">
              <a:rPr lang="he-IL" smtClean="0"/>
              <a:t>י'/סיון/תשע"ו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7058-1F98-4A5E-9DB6-27666B95DB7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A184-39C3-4991-9034-0AA59258B35E}" type="datetimeFigureOut">
              <a:rPr lang="he-IL" smtClean="0"/>
              <a:t>י'/סיון/תשע"ו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7058-1F98-4A5E-9DB6-27666B95DB7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A184-39C3-4991-9034-0AA59258B35E}" type="datetimeFigureOut">
              <a:rPr lang="he-IL" smtClean="0"/>
              <a:t>י'/סיון/תשע"ו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7058-1F98-4A5E-9DB6-27666B95DB7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r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A184-39C3-4991-9034-0AA59258B35E}" type="datetimeFigureOut">
              <a:rPr lang="he-IL" smtClean="0"/>
              <a:t>י'/סיון/תשע"ו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7058-1F98-4A5E-9DB6-27666B95DB7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A184-39C3-4991-9034-0AA59258B35E}" type="datetimeFigureOut">
              <a:rPr lang="he-IL" smtClean="0"/>
              <a:t>י'/סיון/תשע"ו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7058-1F98-4A5E-9DB6-27666B95DB7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A184-39C3-4991-9034-0AA59258B35E}" type="datetimeFigureOut">
              <a:rPr lang="he-IL" smtClean="0"/>
              <a:t>י'/סיון/תשע"ו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7058-1F98-4A5E-9DB6-27666B95DB7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A184-39C3-4991-9034-0AA59258B35E}" type="datetimeFigureOut">
              <a:rPr lang="he-IL" smtClean="0"/>
              <a:t>י'/סיון/תשע"ו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7058-1F98-4A5E-9DB6-27666B95DB7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A184-39C3-4991-9034-0AA59258B35E}" type="datetimeFigureOut">
              <a:rPr lang="he-IL" smtClean="0"/>
              <a:t>י'/סיון/תשע"ו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7058-1F98-4A5E-9DB6-27666B95DB7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r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A184-39C3-4991-9034-0AA59258B35E}" type="datetimeFigureOut">
              <a:rPr lang="he-IL" smtClean="0"/>
              <a:t>י'/סיון/תשע"ו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7058-1F98-4A5E-9DB6-27666B95DB7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r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A184-39C3-4991-9034-0AA59258B35E}" type="datetimeFigureOut">
              <a:rPr lang="he-IL" smtClean="0"/>
              <a:t>י'/סיון/תשע"ו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7058-1F98-4A5E-9DB6-27666B95DB7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1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CA184-39C3-4991-9034-0AA59258B35E}" type="datetimeFigureOut">
              <a:rPr lang="he-IL" smtClean="0"/>
              <a:t>י'/סיון/תשע"ו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1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1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E7058-1F98-4A5E-9DB6-27666B95DB72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789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1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r" defTabSz="1043056" rtl="1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r" defTabSz="1043056" rtl="1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r" defTabSz="1043056" rtl="1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r" defTabSz="1043056" rtl="1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r" defTabSz="1043056" rtl="1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r" defTabSz="1043056" rtl="1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r" defTabSz="1043056" rtl="1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r" defTabSz="1043056" rtl="1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r" defTabSz="1043056" rtl="1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04305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r" defTabSz="104305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r" defTabSz="104305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r" defTabSz="104305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r" defTabSz="104305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r" defTabSz="104305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r" defTabSz="104305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r" defTabSz="104305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r" defTabSz="1043056" rtl="1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quarimat.com/he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52CDC-7CB2-44D7-A099-A35A2ACCE353}" type="slidenum">
              <a:rPr lang="he-IL" smtClean="0"/>
              <a:t>1</a:t>
            </a:fld>
            <a:endParaRPr lang="he-IL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19" y="699297"/>
            <a:ext cx="9459872" cy="83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612723" y="1728616"/>
            <a:ext cx="7467957" cy="936321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</p:spPr>
        <p:txBody>
          <a:bodyPr wrap="none" lIns="104306" tIns="52153" rIns="104306" bIns="52153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 rtl="0"/>
            <a:r>
              <a:rPr lang="en-US" sz="54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Connects</a:t>
            </a:r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water 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</a:t>
            </a:r>
            <a:r>
              <a:rPr lang="en-US" sz="54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IoT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לחצן פעולה: סרט 1">
            <a:hlinkClick r:id="rId3" highlightClick="1"/>
          </p:cNvPr>
          <p:cNvSpPr/>
          <p:nvPr/>
        </p:nvSpPr>
        <p:spPr>
          <a:xfrm>
            <a:off x="351128" y="6244626"/>
            <a:ext cx="335166" cy="40627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882204" y="3780631"/>
            <a:ext cx="9001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 Water management</a:t>
            </a:r>
          </a:p>
          <a:p>
            <a:pPr algn="ctr" rtl="0"/>
            <a:endParaRPr lang="en-US" sz="36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Case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584" y="4338727"/>
            <a:ext cx="2160240" cy="63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167956" y="302801"/>
            <a:ext cx="5990773" cy="12602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Flowless in Bank </a:t>
            </a:r>
            <a:r>
              <a:rPr lang="en-US" dirty="0" err="1" smtClean="0"/>
              <a:t>Leumi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4000" dirty="0" smtClean="0"/>
              <a:t>Snapshot of 200+ branches after a month:</a:t>
            </a:r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11 braches with major abnormal consumption</a:t>
            </a:r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20+ branches with persistent minor to moderate flows</a:t>
            </a:r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7 cases of unauthorized use of water</a:t>
            </a:r>
          </a:p>
          <a:p>
            <a:pPr algn="l" rtl="0">
              <a:buBlip>
                <a:blip r:embed="rId2"/>
              </a:buBlip>
            </a:pPr>
            <a:r>
              <a:rPr lang="en-US" dirty="0" smtClean="0"/>
              <a:t>3 cases of unnecessary winter irrigation</a:t>
            </a:r>
            <a:endParaRPr lang="he-IL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32" y="252239"/>
            <a:ext cx="39338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67AE-0994-4AC5-82DE-7DD12955D51C}" type="slidenum">
              <a:rPr lang="he-IL" smtClean="0"/>
              <a:t>3</a:t>
            </a:fld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356447" y="1852685"/>
            <a:ext cx="8558433" cy="15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712893" y="5908047"/>
            <a:ext cx="2495127" cy="402567"/>
          </a:xfrm>
          <a:prstGeom prst="rect">
            <a:avLst/>
          </a:prstGeom>
          <a:ln/>
        </p:spPr>
        <p:txBody>
          <a:bodyPr vert="horz" lIns="104306" tIns="52153" rIns="104306" bIns="52153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B9A0B0A-B8FF-48DF-A7A5-130A675C5E24}" type="slidenum">
              <a:rPr lang="he-IL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279902" y="1588325"/>
            <a:ext cx="623782" cy="467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 rot="16200000">
            <a:off x="4914344" y="1762904"/>
            <a:ext cx="431446" cy="8477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1" anchor="ctr"/>
          <a:lstStyle/>
          <a:p>
            <a:pPr algn="ctr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783567" y="1588325"/>
            <a:ext cx="623782" cy="467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1" anchor="ctr"/>
          <a:lstStyle/>
          <a:p>
            <a:pPr algn="ctr"/>
            <a:endParaRPr lang="he-IL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4274" t="21102" r="4394" b="5267"/>
          <a:stretch/>
        </p:blipFill>
        <p:spPr>
          <a:xfrm>
            <a:off x="883605" y="1875220"/>
            <a:ext cx="9227589" cy="3945224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3325675" y="5050906"/>
            <a:ext cx="842094" cy="5087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818308" y="4096893"/>
            <a:ext cx="2212633" cy="8746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Friday,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 closed – No water consumption</a:t>
            </a:r>
            <a:endParaRPr lang="en-US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346700" y="3996655"/>
            <a:ext cx="252629" cy="12924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185448" y="2777006"/>
            <a:ext cx="1968405" cy="11996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Saturday, Bank  closed - </a:t>
            </a:r>
            <a:r>
              <a:rPr lang="en-US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showing water consumption</a:t>
            </a:r>
          </a:p>
          <a:p>
            <a:pPr algn="ctr" rtl="0"/>
            <a:endParaRPr lang="en-US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735171" y="157335"/>
            <a:ext cx="9223058" cy="1695350"/>
          </a:xfrm>
        </p:spPr>
        <p:txBody>
          <a:bodyPr vert="horz" lIns="104306" tIns="52153" rIns="104306" bIns="52153" rtlCol="1" anchor="ctr">
            <a:normAutofit/>
          </a:bodyPr>
          <a:lstStyle/>
          <a:p>
            <a:pPr rtl="0"/>
            <a:r>
              <a:rPr lang="en-US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Branch 937 saved during holiday weekend April 11</a:t>
            </a:r>
            <a:r>
              <a:rPr lang="en-US" sz="4000" b="1" baseline="30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 </a:t>
            </a:r>
            <a:r>
              <a:rPr lang="en-US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,2015</a:t>
            </a:r>
            <a:endParaRPr lang="he-IL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" y="0"/>
            <a:ext cx="10800334" cy="764527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67AE-0994-4AC5-82DE-7DD12955D51C}" type="slidenum">
              <a:rPr lang="he-IL" smtClean="0"/>
              <a:t>4</a:t>
            </a:fld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356447" y="1701230"/>
            <a:ext cx="8558433" cy="15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712893" y="5756593"/>
            <a:ext cx="2495127" cy="402567"/>
          </a:xfrm>
          <a:prstGeom prst="rect">
            <a:avLst/>
          </a:prstGeom>
          <a:ln/>
        </p:spPr>
        <p:txBody>
          <a:bodyPr vert="horz" lIns="104306" tIns="52153" rIns="104306" bIns="52153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B9A0B0A-B8FF-48DF-A7A5-130A675C5E24}" type="slidenum">
              <a:rPr lang="he-IL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279902" y="1436871"/>
            <a:ext cx="623782" cy="467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 rot="16200000">
            <a:off x="4914344" y="1611449"/>
            <a:ext cx="431446" cy="8477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1" anchor="ctr"/>
          <a:lstStyle/>
          <a:p>
            <a:pPr algn="ctr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783567" y="1436871"/>
            <a:ext cx="623782" cy="467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356447" y="1701230"/>
            <a:ext cx="8558433" cy="15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5" name="Slide Number Placeholder 3"/>
          <p:cNvSpPr txBox="1">
            <a:spLocks/>
          </p:cNvSpPr>
          <p:nvPr/>
        </p:nvSpPr>
        <p:spPr>
          <a:xfrm>
            <a:off x="712893" y="5756593"/>
            <a:ext cx="2495127" cy="402567"/>
          </a:xfrm>
          <a:prstGeom prst="rect">
            <a:avLst/>
          </a:prstGeom>
          <a:ln/>
        </p:spPr>
        <p:txBody>
          <a:bodyPr vert="horz" lIns="104306" tIns="52153" rIns="104306" bIns="52153" rtlCol="1" anchor="ctr"/>
          <a:lstStyle>
            <a:defPPr>
              <a:defRPr lang="he-IL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B9A0B0A-B8FF-48DF-A7A5-130A675C5E24}" type="slidenum">
              <a:rPr lang="he-IL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9279902" y="1436871"/>
            <a:ext cx="623782" cy="467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1" anchor="ctr"/>
          <a:lstStyle/>
          <a:p>
            <a:pPr algn="ctr"/>
            <a:endParaRPr lang="he-IL"/>
          </a:p>
        </p:txBody>
      </p:sp>
      <p:sp>
        <p:nvSpPr>
          <p:cNvPr id="27" name="Rectangle 26"/>
          <p:cNvSpPr/>
          <p:nvPr/>
        </p:nvSpPr>
        <p:spPr>
          <a:xfrm rot="16200000">
            <a:off x="4914344" y="1611449"/>
            <a:ext cx="431446" cy="8477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783567" y="1436871"/>
            <a:ext cx="623782" cy="467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1" anchor="ctr"/>
          <a:lstStyle/>
          <a:p>
            <a:pPr algn="ctr"/>
            <a:endParaRPr lang="he-I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55" t="11993" r="4590" b="7480"/>
          <a:stretch/>
        </p:blipFill>
        <p:spPr>
          <a:xfrm>
            <a:off x="1052023" y="1767547"/>
            <a:ext cx="8586866" cy="4005219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2399372" y="4265622"/>
            <a:ext cx="842094" cy="5087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36232" y="3152824"/>
            <a:ext cx="2526281" cy="1033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Leak started Just before 5am</a:t>
            </a:r>
            <a:endParaRPr lang="en-US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830931" y="4433650"/>
            <a:ext cx="2021025" cy="4584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588816" y="3320852"/>
            <a:ext cx="2526281" cy="10334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FlowLess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reacts and shuts off valve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Saving the business</a:t>
            </a:r>
            <a:endParaRPr lang="en-US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Branch 937– </a:t>
            </a:r>
            <a:r>
              <a:rPr lang="en-US" sz="3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Hourly consumption</a:t>
            </a:r>
            <a:endParaRPr lang="he-IL" sz="37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Branch </a:t>
            </a:r>
            <a:r>
              <a:rPr lang="en-US" sz="4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948 – Persistent water leak </a:t>
            </a:r>
            <a:endParaRPr lang="he-IL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6415"/>
            <a:ext cx="10693400" cy="451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/>
          <p:cNvSpPr/>
          <p:nvPr/>
        </p:nvSpPr>
        <p:spPr>
          <a:xfrm>
            <a:off x="1314252" y="4644727"/>
            <a:ext cx="2742305" cy="10847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rtl="0"/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 consumption on Dec 2015</a:t>
            </a:r>
            <a:b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267,509 litter = 70,000 Gallons </a:t>
            </a:r>
          </a:p>
        </p:txBody>
      </p:sp>
      <p:cxnSp>
        <p:nvCxnSpPr>
          <p:cNvPr id="6" name="Straight Arrow Connector 20"/>
          <p:cNvCxnSpPr/>
          <p:nvPr/>
        </p:nvCxnSpPr>
        <p:spPr>
          <a:xfrm>
            <a:off x="4009951" y="5220791"/>
            <a:ext cx="842094" cy="5087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1"/>
          <p:cNvSpPr/>
          <p:nvPr/>
        </p:nvSpPr>
        <p:spPr>
          <a:xfrm>
            <a:off x="6570836" y="4390374"/>
            <a:ext cx="2958329" cy="10847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Current monthly consumption</a:t>
            </a:r>
            <a:b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~37,000 litter =</a:t>
            </a:r>
            <a:b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9,700 Gallons </a:t>
            </a:r>
          </a:p>
        </p:txBody>
      </p:sp>
    </p:spTree>
    <p:extLst>
      <p:ext uri="{BB962C8B-B14F-4D97-AF65-F5344CB8AC3E}">
        <p14:creationId xmlns:p14="http://schemas.microsoft.com/office/powerpoint/2010/main" val="40812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Branch </a:t>
            </a:r>
            <a:r>
              <a:rPr lang="en-US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880 </a:t>
            </a:r>
            <a:r>
              <a:rPr lang="en-US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Persistent water leak 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" y="1764407"/>
            <a:ext cx="10672935" cy="451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/>
          <p:cNvSpPr/>
          <p:nvPr/>
        </p:nvSpPr>
        <p:spPr>
          <a:xfrm>
            <a:off x="1314252" y="4644727"/>
            <a:ext cx="2742305" cy="10847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rtl="0"/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 consumption on Dec 2015</a:t>
            </a:r>
            <a:b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36,115 litter = </a:t>
            </a:r>
            <a:b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9,540 Gallons </a:t>
            </a:r>
          </a:p>
        </p:txBody>
      </p:sp>
      <p:cxnSp>
        <p:nvCxnSpPr>
          <p:cNvPr id="6" name="Straight Arrow Connector 20"/>
          <p:cNvCxnSpPr/>
          <p:nvPr/>
        </p:nvCxnSpPr>
        <p:spPr>
          <a:xfrm>
            <a:off x="4009951" y="5220791"/>
            <a:ext cx="842094" cy="5087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1"/>
          <p:cNvSpPr/>
          <p:nvPr/>
        </p:nvSpPr>
        <p:spPr>
          <a:xfrm>
            <a:off x="6570836" y="4390374"/>
            <a:ext cx="2958329" cy="10847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Current monthly consumption</a:t>
            </a:r>
            <a:b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~10,000 litter =</a:t>
            </a:r>
            <a:b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2,600 Gallons </a:t>
            </a:r>
          </a:p>
        </p:txBody>
      </p:sp>
    </p:spTree>
    <p:extLst>
      <p:ext uri="{BB962C8B-B14F-4D97-AF65-F5344CB8AC3E}">
        <p14:creationId xmlns:p14="http://schemas.microsoft.com/office/powerpoint/2010/main" val="39351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Branch </a:t>
            </a:r>
            <a:r>
              <a:rPr lang="en-US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858 </a:t>
            </a:r>
            <a:r>
              <a:rPr lang="en-US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Persistent water leak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77725"/>
            <a:ext cx="10656931" cy="449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/>
          <p:cNvSpPr/>
          <p:nvPr/>
        </p:nvSpPr>
        <p:spPr>
          <a:xfrm>
            <a:off x="1232843" y="4500711"/>
            <a:ext cx="2742305" cy="10847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rtl="0"/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 consumption on Dec 2015</a:t>
            </a:r>
            <a:b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45,530 litter = 12,000 Gallons </a:t>
            </a:r>
          </a:p>
        </p:txBody>
      </p:sp>
      <p:cxnSp>
        <p:nvCxnSpPr>
          <p:cNvPr id="6" name="Straight Arrow Connector 20"/>
          <p:cNvCxnSpPr/>
          <p:nvPr/>
        </p:nvCxnSpPr>
        <p:spPr>
          <a:xfrm>
            <a:off x="3928542" y="5076775"/>
            <a:ext cx="842094" cy="5087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1"/>
          <p:cNvSpPr/>
          <p:nvPr/>
        </p:nvSpPr>
        <p:spPr>
          <a:xfrm>
            <a:off x="6570836" y="4390374"/>
            <a:ext cx="2958329" cy="10847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Current monthly consumption</a:t>
            </a:r>
            <a:b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~19,000 litter =</a:t>
            </a:r>
            <a:b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5,000 Gallons </a:t>
            </a:r>
          </a:p>
        </p:txBody>
      </p:sp>
    </p:spTree>
    <p:extLst>
      <p:ext uri="{BB962C8B-B14F-4D97-AF65-F5344CB8AC3E}">
        <p14:creationId xmlns:p14="http://schemas.microsoft.com/office/powerpoint/2010/main" val="13186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Branch </a:t>
            </a:r>
            <a:r>
              <a:rPr lang="en-US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813 </a:t>
            </a:r>
            <a:r>
              <a:rPr lang="en-US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4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Unauthorized use of water</a:t>
            </a: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1310"/>
            <a:ext cx="10693400" cy="451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"/>
          <p:cNvSpPr/>
          <p:nvPr/>
        </p:nvSpPr>
        <p:spPr>
          <a:xfrm>
            <a:off x="1098228" y="4716735"/>
            <a:ext cx="2520280" cy="10847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rtl="0"/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Regular domestic consumption</a:t>
            </a:r>
            <a:b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Saturday</a:t>
            </a:r>
            <a:b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(branch is closed)</a:t>
            </a:r>
          </a:p>
        </p:txBody>
      </p:sp>
      <p:cxnSp>
        <p:nvCxnSpPr>
          <p:cNvPr id="6" name="Straight Arrow Connector 20"/>
          <p:cNvCxnSpPr/>
          <p:nvPr/>
        </p:nvCxnSpPr>
        <p:spPr>
          <a:xfrm>
            <a:off x="3523271" y="5292799"/>
            <a:ext cx="842094" cy="5087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091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167956" y="302801"/>
            <a:ext cx="5990773" cy="12602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Flowless in Bank </a:t>
            </a:r>
            <a:r>
              <a:rPr lang="en-US" dirty="0" err="1" smtClean="0"/>
              <a:t>Leumi</a:t>
            </a:r>
            <a:endParaRPr lang="he-IL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2" y="252239"/>
            <a:ext cx="3933825" cy="1162050"/>
          </a:xfrm>
          <a:prstGeom prst="rect">
            <a:avLst/>
          </a:prstGeom>
        </p:spPr>
      </p:pic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442008"/>
              </p:ext>
            </p:extLst>
          </p:nvPr>
        </p:nvGraphicFramePr>
        <p:xfrm>
          <a:off x="1170236" y="1764407"/>
          <a:ext cx="7128934" cy="2057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34126"/>
                <a:gridCol w="4894808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Annual Savings [$]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dirty="0" smtClean="0"/>
                        <a:t>22,800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Water</a:t>
                      </a:r>
                      <a:r>
                        <a:rPr lang="en-US" baseline="0" dirty="0" smtClean="0"/>
                        <a:t> leaks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dirty="0" smtClean="0"/>
                        <a:t>3,000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Unauthorized/Unnecessary use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dirty="0" smtClean="0"/>
                        <a:t>75,000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Water</a:t>
                      </a:r>
                      <a:r>
                        <a:rPr lang="en-US" baseline="0" dirty="0" smtClean="0"/>
                        <a:t> damage prevention [estimated]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b="1" dirty="0" smtClean="0"/>
                        <a:t>100,800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Total estimated annual savings</a:t>
                      </a:r>
                      <a:endParaRPr lang="he-IL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86372"/>
              </p:ext>
            </p:extLst>
          </p:nvPr>
        </p:nvGraphicFramePr>
        <p:xfrm>
          <a:off x="1170236" y="4140671"/>
          <a:ext cx="7128934" cy="12344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34126"/>
                <a:gridCol w="4894808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[$]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dirty="0" smtClean="0"/>
                        <a:t>200,000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Systems cost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/>
                      <a:r>
                        <a:rPr lang="en-US" dirty="0" smtClean="0"/>
                        <a:t>12,000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Annual  fee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כותרת 1"/>
          <p:cNvSpPr txBox="1">
            <a:spLocks/>
          </p:cNvSpPr>
          <p:nvPr/>
        </p:nvSpPr>
        <p:spPr>
          <a:xfrm>
            <a:off x="2034332" y="5436815"/>
            <a:ext cx="6192688" cy="1260211"/>
          </a:xfrm>
          <a:prstGeom prst="rect">
            <a:avLst/>
          </a:prstGeom>
        </p:spPr>
        <p:txBody>
          <a:bodyPr vert="horz" lIns="104306" tIns="52153" rIns="104306" bIns="52153" rtlCol="1" anchor="ctr">
            <a:normAutofit fontScale="90000"/>
          </a:bodyPr>
          <a:lstStyle>
            <a:lvl1pPr algn="ctr" defTabSz="1043056" rtl="1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Estimated ROI = 2.2 years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342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A04364F040104B9B6BB558B1A90004" ma:contentTypeVersion="1" ma:contentTypeDescription="Create a new document." ma:contentTypeScope="" ma:versionID="eaa3e023617d03ffb84bb73bbb43a31b">
  <xsd:schema xmlns:xsd="http://www.w3.org/2001/XMLSchema" xmlns:xs="http://www.w3.org/2001/XMLSchema" xmlns:p="http://schemas.microsoft.com/office/2006/metadata/properties" xmlns:ns3="a9708f02-adef-4a40-9244-d76ea321016d" targetNamespace="http://schemas.microsoft.com/office/2006/metadata/properties" ma:root="true" ma:fieldsID="f91d27b73d43aadff924c997f4863421" ns3:_="">
    <xsd:import namespace="a9708f02-adef-4a40-9244-d76ea321016d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08f02-adef-4a40-9244-d76ea32101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4F550B-6D59-445A-85BF-C804E814E08F}">
  <ds:schemaRefs>
    <ds:schemaRef ds:uri="a9708f02-adef-4a40-9244-d76ea321016d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A2CEB63-47A4-4521-8CB8-3636D9828B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708f02-adef-4a40-9244-d76ea32101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8AE377-9B44-4044-AE34-6826B00A5E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23627</TotalTime>
  <Words>194</Words>
  <Application>Microsoft Macintosh PowerPoint</Application>
  <PresentationFormat>Custom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Office Theme</vt:lpstr>
      <vt:lpstr>PowerPoint Presentation</vt:lpstr>
      <vt:lpstr>Flowless in Bank Leumi</vt:lpstr>
      <vt:lpstr>Branch 937 saved during holiday weekend April 11th ,2015</vt:lpstr>
      <vt:lpstr>Branch 937– Hourly consumption</vt:lpstr>
      <vt:lpstr>Branch 948 – Persistent water leak </vt:lpstr>
      <vt:lpstr>Branch 880 – Persistent water leak </vt:lpstr>
      <vt:lpstr>Branch 858 – Persistent water leak </vt:lpstr>
      <vt:lpstr>Branch 813 – Unauthorized use of water</vt:lpstr>
      <vt:lpstr>Flowless in Bank Leumi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Maureen Erbeznik</cp:lastModifiedBy>
  <cp:revision>483</cp:revision>
  <dcterms:created xsi:type="dcterms:W3CDTF">2014-07-03T09:47:21Z</dcterms:created>
  <dcterms:modified xsi:type="dcterms:W3CDTF">2016-06-16T17:01:09Z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0x010100F8A04364F040104B9B6BB558B1A90004</vt:lpwstr>
  </property>
</Properties>
</file>